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7DE7FA-02D0-4F2D-A40F-2BEED7715F73}" type="datetimeFigureOut">
              <a:rPr lang="en-GB" smtClean="0"/>
              <a:t>24/12/2017</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3C0BCDFA-8790-48D2-907D-03B89C7005C1}"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DE7FA-02D0-4F2D-A40F-2BEED7715F73}" type="datetimeFigureOut">
              <a:rPr lang="en-GB" smtClean="0"/>
              <a:t>24/12/2017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DE7FA-02D0-4F2D-A40F-2BEED7715F73}" type="datetimeFigureOut">
              <a:rPr lang="en-GB" smtClean="0"/>
              <a:t>24/12/2017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7DE7FA-02D0-4F2D-A40F-2BEED7715F73}" type="datetimeFigureOut">
              <a:rPr lang="en-GB" smtClean="0"/>
              <a:t>24/12/2017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7DE7FA-02D0-4F2D-A40F-2BEED7715F73}" type="datetimeFigureOut">
              <a:rPr lang="en-GB" smtClean="0"/>
              <a:t>24/12/2017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3C0BCDFA-8790-48D2-907D-03B89C7005C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7DE7FA-02D0-4F2D-A40F-2BEED7715F73}" type="datetimeFigureOut">
              <a:rPr lang="en-GB" smtClean="0"/>
              <a:t>24/12/2017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7DE7FA-02D0-4F2D-A40F-2BEED7715F73}" type="datetimeFigureOut">
              <a:rPr lang="en-GB" smtClean="0"/>
              <a:t>24/12/2017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7DE7FA-02D0-4F2D-A40F-2BEED7715F73}" type="datetimeFigureOut">
              <a:rPr lang="en-GB" smtClean="0"/>
              <a:t>24/12/2017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DE7FA-02D0-4F2D-A40F-2BEED7715F73}" type="datetimeFigureOut">
              <a:rPr lang="en-GB" smtClean="0"/>
              <a:t>24/12/2017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7DE7FA-02D0-4F2D-A40F-2BEED7715F73}" type="datetimeFigureOut">
              <a:rPr lang="en-GB" smtClean="0"/>
              <a:t>24/12/2017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7DE7FA-02D0-4F2D-A40F-2BEED7715F73}" type="datetimeFigureOut">
              <a:rPr lang="en-GB" smtClean="0"/>
              <a:t>24/12/2017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BCDFA-8790-48D2-907D-03B89C7005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7DE7FA-02D0-4F2D-A40F-2BEED7715F73}" type="datetimeFigureOut">
              <a:rPr lang="en-GB" smtClean="0"/>
              <a:t>24/12/2017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C0BCDFA-8790-48D2-907D-03B89C7005C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lestonesociety.co.uk/"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The Importance of </a:t>
            </a:r>
            <a:r>
              <a:rPr lang="en-GB" dirty="0" err="1" smtClean="0"/>
              <a:t>Waymarkers</a:t>
            </a:r>
            <a:endParaRPr lang="en-GB" dirty="0"/>
          </a:p>
        </p:txBody>
      </p:sp>
      <p:sp>
        <p:nvSpPr>
          <p:cNvPr id="5" name="Content Placeholder 4"/>
          <p:cNvSpPr>
            <a:spLocks noGrp="1"/>
          </p:cNvSpPr>
          <p:nvPr>
            <p:ph idx="1"/>
          </p:nvPr>
        </p:nvSpPr>
        <p:spPr/>
        <p:txBody>
          <a:bodyPr/>
          <a:lstStyle/>
          <a:p>
            <a:r>
              <a:rPr lang="en-GB" dirty="0" smtClean="0">
                <a:latin typeface="Arial" panose="020B0604020202020204" pitchFamily="34" charset="0"/>
                <a:cs typeface="Arial" panose="020B0604020202020204" pitchFamily="34" charset="0"/>
              </a:rPr>
              <a:t>In your group discuss the following questions</a:t>
            </a:r>
          </a:p>
          <a:p>
            <a:r>
              <a:rPr lang="en-GB" dirty="0" smtClean="0">
                <a:latin typeface="Arial" panose="020B0604020202020204" pitchFamily="34" charset="0"/>
                <a:cs typeface="Arial" panose="020B0604020202020204" pitchFamily="34" charset="0"/>
              </a:rPr>
              <a:t>Why do you think </a:t>
            </a:r>
            <a:r>
              <a:rPr lang="en-GB" dirty="0" err="1" smtClean="0">
                <a:latin typeface="Arial" panose="020B0604020202020204" pitchFamily="34" charset="0"/>
                <a:cs typeface="Arial" panose="020B0604020202020204" pitchFamily="34" charset="0"/>
              </a:rPr>
              <a:t>waymarkers</a:t>
            </a:r>
            <a:r>
              <a:rPr lang="en-GB" dirty="0" smtClean="0">
                <a:latin typeface="Arial" panose="020B0604020202020204" pitchFamily="34" charset="0"/>
                <a:cs typeface="Arial" panose="020B0604020202020204" pitchFamily="34" charset="0"/>
              </a:rPr>
              <a:t> are important?</a:t>
            </a:r>
          </a:p>
          <a:p>
            <a:r>
              <a:rPr lang="en-GB" dirty="0" smtClean="0">
                <a:latin typeface="Arial" panose="020B0604020202020204" pitchFamily="34" charset="0"/>
                <a:cs typeface="Arial" panose="020B0604020202020204" pitchFamily="34" charset="0"/>
              </a:rPr>
              <a:t>What do you think </a:t>
            </a:r>
            <a:r>
              <a:rPr lang="en-GB" dirty="0" err="1" smtClean="0">
                <a:latin typeface="Arial" panose="020B0604020202020204" pitchFamily="34" charset="0"/>
                <a:cs typeface="Arial" panose="020B0604020202020204" pitchFamily="34" charset="0"/>
              </a:rPr>
              <a:t>waymarkers</a:t>
            </a:r>
            <a:r>
              <a:rPr lang="en-GB" dirty="0" smtClean="0">
                <a:latin typeface="Arial" panose="020B0604020202020204" pitchFamily="34" charset="0"/>
                <a:cs typeface="Arial" panose="020B0604020202020204" pitchFamily="34" charset="0"/>
              </a:rPr>
              <a:t> looked like in the days of horses and highwaymen?</a:t>
            </a:r>
          </a:p>
          <a:p>
            <a:r>
              <a:rPr lang="en-GB" dirty="0" smtClean="0">
                <a:latin typeface="Arial" panose="020B0604020202020204" pitchFamily="34" charset="0"/>
                <a:cs typeface="Arial" panose="020B0604020202020204" pitchFamily="34" charset="0"/>
              </a:rPr>
              <a:t>What would they have been made of?</a:t>
            </a:r>
          </a:p>
          <a:p>
            <a:r>
              <a:rPr lang="en-GB" dirty="0" smtClean="0">
                <a:latin typeface="Arial" panose="020B0604020202020204" pitchFamily="34" charset="0"/>
                <a:cs typeface="Arial" panose="020B0604020202020204" pitchFamily="34" charset="0"/>
              </a:rPr>
              <a:t>What do modern day </a:t>
            </a:r>
            <a:r>
              <a:rPr lang="en-GB" dirty="0" err="1" smtClean="0">
                <a:latin typeface="Arial" panose="020B0604020202020204" pitchFamily="34" charset="0"/>
                <a:cs typeface="Arial" panose="020B0604020202020204" pitchFamily="34" charset="0"/>
              </a:rPr>
              <a:t>waymarkers</a:t>
            </a:r>
            <a:r>
              <a:rPr lang="en-GB" dirty="0" smtClean="0">
                <a:latin typeface="Arial" panose="020B0604020202020204" pitchFamily="34" charset="0"/>
                <a:cs typeface="Arial" panose="020B0604020202020204" pitchFamily="34" charset="0"/>
              </a:rPr>
              <a:t> look like?</a:t>
            </a:r>
          </a:p>
          <a:p>
            <a:endParaRPr lang="en-GB" dirty="0"/>
          </a:p>
        </p:txBody>
      </p:sp>
      <p:pic>
        <p:nvPicPr>
          <p:cNvPr id="7170" name="Picture 2" descr="C:\My Docs\Mairi\AA BIZ\A Business\a business\Milestone project\IMGP0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013176"/>
            <a:ext cx="1144395" cy="152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80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Milestones?</a:t>
            </a:r>
            <a:endParaRPr lang="en-GB" dirty="0"/>
          </a:p>
        </p:txBody>
      </p:sp>
      <p:sp>
        <p:nvSpPr>
          <p:cNvPr id="3" name="Content Placeholder 2"/>
          <p:cNvSpPr>
            <a:spLocks noGrp="1"/>
          </p:cNvSpPr>
          <p:nvPr>
            <p:ph idx="1"/>
          </p:nvPr>
        </p:nvSpPr>
        <p:spPr/>
        <p:txBody>
          <a:bodyPr>
            <a:normAutofit/>
          </a:bodyPr>
          <a:lstStyle/>
          <a:p>
            <a:r>
              <a:rPr lang="en-GB" sz="2800" dirty="0" smtClean="0">
                <a:latin typeface="Arial" panose="020B0604020202020204" pitchFamily="34" charset="0"/>
                <a:cs typeface="Arial" panose="020B0604020202020204" pitchFamily="34" charset="0"/>
              </a:rPr>
              <a:t>Using the internet, find the Milestone Society website </a:t>
            </a:r>
            <a:r>
              <a:rPr lang="en-GB" sz="2800" dirty="0" smtClean="0">
                <a:latin typeface="Arial" panose="020B0604020202020204" pitchFamily="34" charset="0"/>
                <a:cs typeface="Arial" panose="020B0604020202020204" pitchFamily="34" charset="0"/>
                <a:hlinkClick r:id="rId2"/>
              </a:rPr>
              <a:t>http://www.milestonesociety.co.uk/</a:t>
            </a: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You can find out about the history of milestones dating as far back as the Roman times </a:t>
            </a:r>
          </a:p>
          <a:p>
            <a:r>
              <a:rPr lang="en-GB" sz="2800" dirty="0" smtClean="0">
                <a:latin typeface="Arial" panose="020B0604020202020204" pitchFamily="34" charset="0"/>
                <a:cs typeface="Arial" panose="020B0604020202020204" pitchFamily="34" charset="0"/>
              </a:rPr>
              <a:t>It’s amazing that 117 Roman milestones are still around the countryside to this day!</a:t>
            </a:r>
            <a:endParaRPr lang="en-GB" sz="2800" dirty="0">
              <a:latin typeface="Arial" panose="020B0604020202020204" pitchFamily="34" charset="0"/>
              <a:cs typeface="Arial" panose="020B0604020202020204" pitchFamily="34" charset="0"/>
            </a:endParaRPr>
          </a:p>
        </p:txBody>
      </p:sp>
      <p:pic>
        <p:nvPicPr>
          <p:cNvPr id="1026" name="Picture 2" descr="C:\Users\downstairs\AppData\Local\Microsoft\Windows\INetCache\IE\Q66O9ZU5\gumball_is_amazing_by_skunkyrainbow270-d3innr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153" y="4567884"/>
            <a:ext cx="2254572" cy="16909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yall st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259632" y="4509120"/>
            <a:ext cx="1584523" cy="19217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614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History – facts about toll </a:t>
            </a:r>
            <a:r>
              <a:rPr lang="en-GB" dirty="0"/>
              <a:t>g</a:t>
            </a:r>
            <a:r>
              <a:rPr lang="en-GB" dirty="0" smtClean="0"/>
              <a:t>ates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540106"/>
              </p:ext>
            </p:extLst>
          </p:nvPr>
        </p:nvGraphicFramePr>
        <p:xfrm>
          <a:off x="323528" y="1148987"/>
          <a:ext cx="8568952" cy="7074382"/>
        </p:xfrm>
        <a:graphic>
          <a:graphicData uri="http://schemas.openxmlformats.org/drawingml/2006/table">
            <a:tbl>
              <a:tblPr/>
              <a:tblGrid>
                <a:gridCol w="8568952"/>
              </a:tblGrid>
              <a:tr h="3234332">
                <a:tc>
                  <a:txBody>
                    <a:bodyPr/>
                    <a:lstStyle/>
                    <a:p>
                      <a:endParaRPr lang="en-GB"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r>
                        <a:rPr lang="en-GB" baseline="0" dirty="0" smtClean="0"/>
                        <a:t> </a:t>
                      </a:r>
                      <a:r>
                        <a:rPr lang="en-GB" baseline="0" dirty="0" smtClean="0">
                          <a:latin typeface="Arial" panose="020B0604020202020204" pitchFamily="34" charset="0"/>
                          <a:cs typeface="Arial" panose="020B0604020202020204" pitchFamily="34" charset="0"/>
                        </a:rPr>
                        <a:t>In the 17</a:t>
                      </a:r>
                      <a:r>
                        <a:rPr lang="en-GB" baseline="30000" dirty="0" smtClean="0">
                          <a:latin typeface="Arial" panose="020B0604020202020204" pitchFamily="34" charset="0"/>
                          <a:cs typeface="Arial" panose="020B0604020202020204" pitchFamily="34" charset="0"/>
                        </a:rPr>
                        <a:t>th</a:t>
                      </a:r>
                      <a:r>
                        <a:rPr lang="en-GB" baseline="0" dirty="0" smtClean="0">
                          <a:latin typeface="Arial" panose="020B0604020202020204" pitchFamily="34" charset="0"/>
                          <a:cs typeface="Arial" panose="020B0604020202020204" pitchFamily="34" charset="0"/>
                        </a:rPr>
                        <a:t> century, it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took 16 days to </a:t>
                      </a:r>
                      <a:r>
                        <a:rPr lang="en-GB" dirty="0" smtClean="0">
                          <a:latin typeface="Arial" panose="020B0604020202020204" pitchFamily="34" charset="0"/>
                          <a:cs typeface="Arial" panose="020B0604020202020204" pitchFamily="34" charset="0"/>
                        </a:rPr>
                        <a:t>travel </a:t>
                      </a:r>
                      <a:r>
                        <a:rPr lang="en-GB" dirty="0">
                          <a:latin typeface="Arial" panose="020B0604020202020204" pitchFamily="34" charset="0"/>
                          <a:cs typeface="Arial" panose="020B0604020202020204" pitchFamily="34" charset="0"/>
                        </a:rPr>
                        <a:t>the 400 miles from London to Edinburgh.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 </a:t>
                      </a:r>
                      <a:r>
                        <a:rPr lang="en-GB" dirty="0">
                          <a:latin typeface="Arial" panose="020B0604020202020204" pitchFamily="34" charset="0"/>
                          <a:cs typeface="Arial" panose="020B0604020202020204" pitchFamily="34" charset="0"/>
                        </a:rPr>
                        <a:t>Turnpike Trusts were set up, by Acts of Parliament, from 1706 to the 1840s.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People were charged to travel on the roads and the money was used to maintain them.</a:t>
                      </a:r>
                    </a:p>
                    <a:p>
                      <a:r>
                        <a:rPr lang="en-GB" dirty="0" smtClean="0">
                          <a:latin typeface="Arial" panose="020B0604020202020204" pitchFamily="34" charset="0"/>
                          <a:cs typeface="Arial" panose="020B0604020202020204" pitchFamily="34" charset="0"/>
                        </a:rPr>
                        <a:t>The name ‘turnpike’ comes from the spiked barrier at the Toll Gate.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From 1767, mileposts were compulsory on all turnpikes, not only to inform travellers of direction and distances, but to help coaches keep to schedule and for charging for changes of horses at the coaching inns.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the height of the turnpike era, there were 20,000 miles of roads with milestones!!</a:t>
                      </a:r>
                      <a:endParaRPr lang="en-GB"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2136622">
                <a:tc>
                  <a:txBody>
                    <a:bodyPr/>
                    <a:lstStyle/>
                    <a:p>
                      <a:endParaRPr lang="en-GB" dirty="0"/>
                    </a:p>
                  </a:txBody>
                  <a:tcPr marL="0" marR="0" marT="0" marB="0" anchor="ctr">
                    <a:lnL>
                      <a:noFill/>
                    </a:lnL>
                    <a:lnR>
                      <a:noFill/>
                    </a:lnR>
                    <a:lnT>
                      <a:noFill/>
                    </a:lnT>
                    <a:lnB>
                      <a:noFill/>
                    </a:lnB>
                  </a:tcPr>
                </a:tc>
              </a:tr>
            </a:tbl>
          </a:graphicData>
        </a:graphic>
      </p:graphicFrame>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 r="16322" b="-7872"/>
          <a:stretch/>
        </p:blipFill>
        <p:spPr bwMode="auto">
          <a:xfrm>
            <a:off x="3467363" y="1124744"/>
            <a:ext cx="2457769" cy="1762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000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Find different types of </a:t>
            </a:r>
            <a:r>
              <a:rPr lang="en-GB" dirty="0" err="1" smtClean="0"/>
              <a:t>waymaker</a:t>
            </a:r>
            <a:endParaRPr lang="en-GB" dirty="0"/>
          </a:p>
        </p:txBody>
      </p:sp>
      <p:sp>
        <p:nvSpPr>
          <p:cNvPr id="3" name="Content Placeholder 2"/>
          <p:cNvSpPr>
            <a:spLocks noGrp="1"/>
          </p:cNvSpPr>
          <p:nvPr>
            <p:ph idx="1"/>
          </p:nvPr>
        </p:nvSpPr>
        <p:spPr>
          <a:xfrm>
            <a:off x="457200" y="1484784"/>
            <a:ext cx="8435280" cy="5184576"/>
          </a:xfrm>
        </p:spPr>
        <p:txBody>
          <a:bodyPr/>
          <a:lstStyle/>
          <a:p>
            <a:r>
              <a:rPr lang="en-GB" dirty="0" smtClean="0">
                <a:latin typeface="Arial" panose="020B0604020202020204" pitchFamily="34" charset="0"/>
                <a:cs typeface="Arial" panose="020B0604020202020204" pitchFamily="34" charset="0"/>
              </a:rPr>
              <a:t>Look on the Milestone Society website or on </a:t>
            </a:r>
            <a:r>
              <a:rPr lang="en-GB" dirty="0" err="1" smtClean="0">
                <a:latin typeface="Arial" panose="020B0604020202020204" pitchFamily="34" charset="0"/>
                <a:cs typeface="Arial" panose="020B0604020202020204" pitchFamily="34" charset="0"/>
              </a:rPr>
              <a:t>Geograph</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There are many different types of </a:t>
            </a:r>
            <a:r>
              <a:rPr lang="en-GB" dirty="0" err="1" smtClean="0">
                <a:latin typeface="Arial" panose="020B0604020202020204" pitchFamily="34" charset="0"/>
                <a:cs typeface="Arial" panose="020B0604020202020204" pitchFamily="34" charset="0"/>
              </a:rPr>
              <a:t>waymarker</a:t>
            </a:r>
            <a:r>
              <a:rPr lang="en-GB" dirty="0" smtClean="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rPr>
              <a:t>milestones</a:t>
            </a:r>
            <a:r>
              <a:rPr lang="en-GB" dirty="0" smtClean="0">
                <a:latin typeface="Arial" panose="020B0604020202020204" pitchFamily="34" charset="0"/>
                <a:cs typeface="Arial" panose="020B0604020202020204" pitchFamily="34" charset="0"/>
              </a:rPr>
              <a:t>, guide posts,  fingerposts.</a:t>
            </a:r>
          </a:p>
          <a:p>
            <a:r>
              <a:rPr lang="en-GB" dirty="0" smtClean="0">
                <a:latin typeface="Arial" panose="020B0604020202020204" pitchFamily="34" charset="0"/>
                <a:cs typeface="Arial" panose="020B0604020202020204" pitchFamily="34" charset="0"/>
              </a:rPr>
              <a:t>Choose 4 or 5 of your favourite </a:t>
            </a:r>
            <a:r>
              <a:rPr lang="en-GB" dirty="0" err="1" smtClean="0">
                <a:latin typeface="Arial" panose="020B0604020202020204" pitchFamily="34" charset="0"/>
                <a:cs typeface="Arial" panose="020B0604020202020204" pitchFamily="34" charset="0"/>
              </a:rPr>
              <a:t>waymarkers</a:t>
            </a:r>
            <a:r>
              <a:rPr lang="en-GB" dirty="0" smtClean="0">
                <a:latin typeface="Arial" panose="020B0604020202020204" pitchFamily="34" charset="0"/>
                <a:cs typeface="Arial" panose="020B0604020202020204" pitchFamily="34" charset="0"/>
              </a:rPr>
              <a:t> and explain to the group why you chose them.</a:t>
            </a:r>
          </a:p>
          <a:p>
            <a:r>
              <a:rPr lang="en-GB" dirty="0" smtClean="0">
                <a:latin typeface="Arial" panose="020B0604020202020204" pitchFamily="34" charset="0"/>
                <a:cs typeface="Arial" panose="020B0604020202020204" pitchFamily="34" charset="0"/>
              </a:rPr>
              <a:t>Was it the colour, shape, the wording?</a:t>
            </a:r>
          </a:p>
          <a:p>
            <a:endParaRPr lang="en-GB" dirty="0"/>
          </a:p>
        </p:txBody>
      </p:sp>
      <p:pic>
        <p:nvPicPr>
          <p:cNvPr id="1026" name="Picture 2" descr="C:\Users\User\Desktop\Pix for 3 counties\Worc Br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8229600"/>
            <a:ext cx="1329600" cy="99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x for 3 counties\Worc Br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800" y="-1029600"/>
            <a:ext cx="1329600" cy="99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Pix for 3 counties\Worc Br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942128"/>
            <a:ext cx="1562368" cy="11717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Pix for 3 counties\Walsall fingerspo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7" y="4835503"/>
            <a:ext cx="939444" cy="1360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Pix for Presentations\A6 31 3  00 Lancaster to Bur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4810964"/>
            <a:ext cx="892802" cy="140305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Pix for Presentations\Yorks MS Pix\Flockt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4812402"/>
            <a:ext cx="1051216" cy="14016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Pix for Presentations\FT new sto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4834600"/>
            <a:ext cx="1005316" cy="13404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Pix for Presentations\SS264052 A3072 Launcell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4849285"/>
            <a:ext cx="1018096" cy="134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3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Every picture tells a story</a:t>
            </a:r>
            <a:endParaRPr lang="en-GB" dirty="0"/>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Look at this milestone – what do you think the story of this milestone is? </a:t>
            </a:r>
          </a:p>
          <a:p>
            <a:pPr marL="0" indent="0">
              <a:buNone/>
            </a:pPr>
            <a:r>
              <a:rPr lang="en-GB" dirty="0" smtClean="0">
                <a:latin typeface="Arial" panose="020B0604020202020204" pitchFamily="34" charset="0"/>
                <a:cs typeface="Arial" panose="020B0604020202020204" pitchFamily="34" charset="0"/>
              </a:rPr>
              <a:t>Why might there be a knotted handkerchief on a stick?</a:t>
            </a:r>
          </a:p>
          <a:p>
            <a:pPr marL="0" indent="0">
              <a:buNone/>
            </a:pPr>
            <a:endParaRPr lang="en-GB" dirty="0"/>
          </a:p>
        </p:txBody>
      </p:sp>
      <p:pic>
        <p:nvPicPr>
          <p:cNvPr id="3077" name="Picture 5" descr="C:\My Docs\Mairi\AA BIZ\A Business\a business\Milestone project\Whitting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212976"/>
            <a:ext cx="202064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0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Waymarkers</a:t>
            </a:r>
            <a:endParaRPr lang="en-GB" dirty="0"/>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How many </a:t>
            </a:r>
            <a:r>
              <a:rPr lang="en-GB" dirty="0" err="1" smtClean="0">
                <a:latin typeface="Arial" panose="020B0604020202020204" pitchFamily="34" charset="0"/>
                <a:cs typeface="Arial" panose="020B0604020202020204" pitchFamily="34" charset="0"/>
              </a:rPr>
              <a:t>waymarkers</a:t>
            </a:r>
            <a:r>
              <a:rPr lang="en-GB" dirty="0" smtClean="0">
                <a:latin typeface="Arial" panose="020B0604020202020204" pitchFamily="34" charset="0"/>
                <a:cs typeface="Arial" panose="020B0604020202020204" pitchFamily="34" charset="0"/>
              </a:rPr>
              <a:t> and signs can you see in this picture?</a:t>
            </a:r>
            <a:endParaRPr lang="en-GB" dirty="0">
              <a:latin typeface="Arial" panose="020B0604020202020204" pitchFamily="34" charset="0"/>
              <a:cs typeface="Arial" panose="020B0604020202020204" pitchFamily="34" charset="0"/>
            </a:endParaRPr>
          </a:p>
        </p:txBody>
      </p:sp>
      <p:pic>
        <p:nvPicPr>
          <p:cNvPr id="4099" name="Picture 3" descr="C:\My Docs\Mairi\AA BIZ\A Business\a business\Milestone project\Sign clut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132856"/>
            <a:ext cx="4125999" cy="435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0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Waymarker</a:t>
            </a:r>
            <a:r>
              <a:rPr lang="en-GB" dirty="0" smtClean="0"/>
              <a:t> Story</a:t>
            </a:r>
            <a:endParaRPr lang="en-GB" dirty="0"/>
          </a:p>
        </p:txBody>
      </p:sp>
      <p:sp>
        <p:nvSpPr>
          <p:cNvPr id="3" name="Content Placeholder 2"/>
          <p:cNvSpPr>
            <a:spLocks noGrp="1"/>
          </p:cNvSpPr>
          <p:nvPr>
            <p:ph idx="1"/>
          </p:nvPr>
        </p:nvSpPr>
        <p:spPr>
          <a:xfrm>
            <a:off x="467544" y="1600200"/>
            <a:ext cx="8219256" cy="4925144"/>
          </a:xfrm>
        </p:spPr>
        <p:txBody>
          <a:bodyPr>
            <a:normAutofit/>
          </a:bodyPr>
          <a:lstStyle/>
          <a:p>
            <a:r>
              <a:rPr lang="en-GB" sz="2000" dirty="0" smtClean="0">
                <a:latin typeface="Arial" panose="020B0604020202020204" pitchFamily="34" charset="0"/>
                <a:cs typeface="Arial" panose="020B0604020202020204" pitchFamily="34" charset="0"/>
              </a:rPr>
              <a:t>Use the information from this PPT and the Milestone </a:t>
            </a:r>
          </a:p>
          <a:p>
            <a:pPr marL="137160" indent="0">
              <a:buNone/>
            </a:pPr>
            <a:r>
              <a:rPr lang="en-GB" sz="2000" dirty="0" smtClean="0">
                <a:latin typeface="Arial" panose="020B0604020202020204" pitchFamily="34" charset="0"/>
                <a:cs typeface="Arial" panose="020B0604020202020204" pitchFamily="34" charset="0"/>
              </a:rPr>
              <a:t> Society website</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to make your own </a:t>
            </a:r>
            <a:r>
              <a:rPr lang="en-GB" sz="2000" dirty="0" err="1" smtClean="0">
                <a:latin typeface="Arial" panose="020B0604020202020204" pitchFamily="34" charset="0"/>
                <a:cs typeface="Arial" panose="020B0604020202020204" pitchFamily="34" charset="0"/>
              </a:rPr>
              <a:t>Powerpoint</a:t>
            </a:r>
            <a:r>
              <a:rPr lang="en-GB" sz="2000" dirty="0" smtClean="0">
                <a:latin typeface="Arial" panose="020B0604020202020204" pitchFamily="34" charset="0"/>
                <a:cs typeface="Arial" panose="020B0604020202020204" pitchFamily="34" charset="0"/>
              </a:rPr>
              <a:t> about </a:t>
            </a:r>
            <a:r>
              <a:rPr lang="en-GB" sz="2000" dirty="0" err="1" smtClean="0">
                <a:latin typeface="Arial" panose="020B0604020202020204" pitchFamily="34" charset="0"/>
                <a:cs typeface="Arial" panose="020B0604020202020204" pitchFamily="34" charset="0"/>
              </a:rPr>
              <a:t>waymarkers</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Are there any left in your area? What happened to the milestones in World War </a:t>
            </a:r>
            <a:r>
              <a:rPr lang="en-GB" sz="2000" dirty="0" err="1" smtClean="0">
                <a:latin typeface="Arial" panose="020B0604020202020204" pitchFamily="34" charset="0"/>
                <a:cs typeface="Arial" panose="020B0604020202020204" pitchFamily="34" charset="0"/>
              </a:rPr>
              <a:t>ll</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or</a:t>
            </a:r>
          </a:p>
          <a:p>
            <a:r>
              <a:rPr lang="en-GB" sz="2000" dirty="0" smtClean="0">
                <a:latin typeface="Arial" panose="020B0604020202020204" pitchFamily="34" charset="0"/>
                <a:cs typeface="Arial" panose="020B0604020202020204" pitchFamily="34" charset="0"/>
              </a:rPr>
              <a:t>Choose your favourite </a:t>
            </a:r>
            <a:r>
              <a:rPr lang="en-GB" sz="2000" dirty="0" err="1" smtClean="0">
                <a:latin typeface="Arial" panose="020B0604020202020204" pitchFamily="34" charset="0"/>
                <a:cs typeface="Arial" panose="020B0604020202020204" pitchFamily="34" charset="0"/>
              </a:rPr>
              <a:t>waymarker</a:t>
            </a:r>
            <a:r>
              <a:rPr lang="en-GB" sz="2000" dirty="0" smtClean="0">
                <a:latin typeface="Arial" panose="020B0604020202020204" pitchFamily="34" charset="0"/>
                <a:cs typeface="Arial" panose="020B0604020202020204" pitchFamily="34" charset="0"/>
              </a:rPr>
              <a:t> and tell a story about it. </a:t>
            </a:r>
          </a:p>
          <a:p>
            <a:r>
              <a:rPr lang="en-GB" sz="2000" dirty="0" smtClean="0">
                <a:latin typeface="Arial" panose="020B0604020202020204" pitchFamily="34" charset="0"/>
                <a:cs typeface="Arial" panose="020B0604020202020204" pitchFamily="34" charset="0"/>
              </a:rPr>
              <a:t>You can make up your own story.</a:t>
            </a:r>
          </a:p>
          <a:p>
            <a:r>
              <a:rPr lang="en-GB" sz="2000" u="sng" dirty="0" smtClean="0">
                <a:latin typeface="Arial" panose="020B0604020202020204" pitchFamily="34" charset="0"/>
                <a:cs typeface="Arial" panose="020B0604020202020204" pitchFamily="34" charset="0"/>
              </a:rPr>
              <a:t>Here</a:t>
            </a:r>
            <a:r>
              <a:rPr lang="en-GB" sz="2000" u="sng" dirty="0">
                <a:latin typeface="Arial" panose="020B0604020202020204" pitchFamily="34" charset="0"/>
                <a:cs typeface="Arial" panose="020B0604020202020204" pitchFamily="34" charset="0"/>
              </a:rPr>
              <a:t> </a:t>
            </a:r>
            <a:r>
              <a:rPr lang="en-GB" sz="2000" u="sng" dirty="0" smtClean="0">
                <a:latin typeface="Arial" panose="020B0604020202020204" pitchFamily="34" charset="0"/>
                <a:cs typeface="Arial" panose="020B0604020202020204" pitchFamily="34" charset="0"/>
              </a:rPr>
              <a:t>are some ideas to get you started </a:t>
            </a:r>
            <a:r>
              <a:rPr lang="en-GB" sz="2000" dirty="0" smtClean="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rPr>
              <a:t>Think about the history of it, where you saw it, what it was like using toll roads in the 18</a:t>
            </a:r>
            <a:r>
              <a:rPr lang="en-GB" sz="2000" baseline="30000" dirty="0" smtClean="0">
                <a:latin typeface="Arial" panose="020B0604020202020204" pitchFamily="34" charset="0"/>
                <a:cs typeface="Arial" panose="020B0604020202020204" pitchFamily="34" charset="0"/>
              </a:rPr>
              <a:t>th</a:t>
            </a:r>
            <a:r>
              <a:rPr lang="en-GB" sz="2000" dirty="0" smtClean="0">
                <a:latin typeface="Arial" panose="020B0604020202020204" pitchFamily="34" charset="0"/>
                <a:cs typeface="Arial" panose="020B0604020202020204" pitchFamily="34" charset="0"/>
              </a:rPr>
              <a:t> century?</a:t>
            </a:r>
          </a:p>
          <a:p>
            <a:r>
              <a:rPr lang="en-GB" sz="2000" dirty="0" smtClean="0">
                <a:latin typeface="Arial" panose="020B0604020202020204" pitchFamily="34" charset="0"/>
                <a:cs typeface="Arial" panose="020B0604020202020204" pitchFamily="34" charset="0"/>
              </a:rPr>
              <a:t>You could write about life as a highwayman trying to escape the king’s men and using </a:t>
            </a:r>
            <a:r>
              <a:rPr lang="en-GB" sz="2000" dirty="0" err="1" smtClean="0">
                <a:latin typeface="Arial" panose="020B0604020202020204" pitchFamily="34" charset="0"/>
                <a:cs typeface="Arial" panose="020B0604020202020204" pitchFamily="34" charset="0"/>
              </a:rPr>
              <a:t>waymarkers</a:t>
            </a:r>
            <a:r>
              <a:rPr lang="en-GB" sz="2000" dirty="0" smtClean="0">
                <a:latin typeface="Arial" panose="020B0604020202020204" pitchFamily="34" charset="0"/>
                <a:cs typeface="Arial" panose="020B0604020202020204" pitchFamily="34" charset="0"/>
              </a:rPr>
              <a:t> to find somewhere safe to hide….</a:t>
            </a:r>
          </a:p>
          <a:p>
            <a:endParaRPr lang="en-GB" sz="2000" dirty="0"/>
          </a:p>
        </p:txBody>
      </p:sp>
      <p:pic>
        <p:nvPicPr>
          <p:cNvPr id="2051" name="Picture 3" descr="C:\Users\User\Desktop\A2B12 MS berwick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55795"/>
            <a:ext cx="1152128" cy="141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9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‘Milestones’ are events, too</a:t>
            </a:r>
            <a:endParaRPr lang="en-GB" dirty="0"/>
          </a:p>
        </p:txBody>
      </p:sp>
      <p:sp>
        <p:nvSpPr>
          <p:cNvPr id="3" name="Content Placeholder 2"/>
          <p:cNvSpPr>
            <a:spLocks noGrp="1"/>
          </p:cNvSpPr>
          <p:nvPr>
            <p:ph idx="1"/>
          </p:nvPr>
        </p:nvSpPr>
        <p:spPr/>
        <p:txBody>
          <a:bodyPr>
            <a:normAutofit/>
          </a:bodyPr>
          <a:lstStyle/>
          <a:p>
            <a:r>
              <a:rPr lang="en-GB" sz="2400" dirty="0">
                <a:latin typeface="Arial Rounded MT Bold" panose="020F0704030504030204" pitchFamily="34" charset="0"/>
              </a:rPr>
              <a:t>Milestones </a:t>
            </a:r>
            <a:r>
              <a:rPr lang="en-GB" sz="2400" dirty="0" smtClean="0">
                <a:latin typeface="Arial Rounded MT Bold" panose="020F0704030504030204" pitchFamily="34" charset="0"/>
              </a:rPr>
              <a:t>are figurative/metaphorical as </a:t>
            </a:r>
            <a:r>
              <a:rPr lang="en-GB" sz="2400" dirty="0">
                <a:latin typeface="Arial Rounded MT Bold" panose="020F0704030504030204" pitchFamily="34" charset="0"/>
              </a:rPr>
              <a:t>well as </a:t>
            </a:r>
            <a:r>
              <a:rPr lang="en-GB" sz="2400" dirty="0" smtClean="0">
                <a:latin typeface="Arial Rounded MT Bold" panose="020F0704030504030204" pitchFamily="34" charset="0"/>
              </a:rPr>
              <a:t>physical. </a:t>
            </a:r>
            <a:r>
              <a:rPr lang="en-GB" sz="2400" dirty="0">
                <a:latin typeface="Arial Rounded MT Bold" panose="020F0704030504030204" pitchFamily="34" charset="0"/>
              </a:rPr>
              <a:t>We speak of a ‘milestone’ event – </a:t>
            </a:r>
            <a:r>
              <a:rPr lang="en-GB" sz="2400" dirty="0" err="1">
                <a:latin typeface="Arial Rounded MT Bold" panose="020F0704030504030204" pitchFamily="34" charset="0"/>
              </a:rPr>
              <a:t>eg</a:t>
            </a:r>
            <a:r>
              <a:rPr lang="en-GB" sz="2400" dirty="0">
                <a:latin typeface="Arial Rounded MT Bold" panose="020F0704030504030204" pitchFamily="34" charset="0"/>
              </a:rPr>
              <a:t> an 18</a:t>
            </a:r>
            <a:r>
              <a:rPr lang="en-GB" sz="2400" baseline="30000" dirty="0">
                <a:latin typeface="Arial Rounded MT Bold" panose="020F0704030504030204" pitchFamily="34" charset="0"/>
              </a:rPr>
              <a:t>th</a:t>
            </a:r>
            <a:r>
              <a:rPr lang="en-GB" sz="2400" dirty="0">
                <a:latin typeface="Arial Rounded MT Bold" panose="020F0704030504030204" pitchFamily="34" charset="0"/>
              </a:rPr>
              <a:t> Birthday or a wedding anniversary, or passing an important exam.</a:t>
            </a:r>
          </a:p>
          <a:p>
            <a:r>
              <a:rPr lang="en-GB" sz="2400" dirty="0">
                <a:latin typeface="Arial Rounded MT Bold" panose="020F0704030504030204" pitchFamily="34" charset="0"/>
              </a:rPr>
              <a:t>Design a greetings card to celebrate a milestone event such as a wedding, the birth of a baby or a particular birthday – </a:t>
            </a:r>
            <a:endParaRPr lang="en-GB" sz="2400" dirty="0">
              <a:latin typeface="Arial Rounded MT Bold" panose="020F0704030504030204" pitchFamily="34" charset="0"/>
            </a:endParaRPr>
          </a:p>
        </p:txBody>
      </p:sp>
      <p:pic>
        <p:nvPicPr>
          <p:cNvPr id="1026" name="Picture 2" descr="C:\Users\User\Desktop\Photographs\Phone Camera April 14\2014-04-17 11.5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39" y="4437112"/>
            <a:ext cx="26882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2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TotalTime>
  <Words>514</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The Importance of Waymarkers</vt:lpstr>
      <vt:lpstr>What are Milestones?</vt:lpstr>
      <vt:lpstr>History – facts about toll gates </vt:lpstr>
      <vt:lpstr>Find different types of waymaker</vt:lpstr>
      <vt:lpstr>Every picture tells a story</vt:lpstr>
      <vt:lpstr>Waymarkers</vt:lpstr>
      <vt:lpstr>Waymarker Story</vt:lpstr>
      <vt:lpstr>‘Milestones’ are events, too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Waymarkers</dc:title>
  <dc:creator>downstairs</dc:creator>
  <cp:lastModifiedBy>Jan</cp:lastModifiedBy>
  <cp:revision>15</cp:revision>
  <dcterms:created xsi:type="dcterms:W3CDTF">2017-02-09T10:26:18Z</dcterms:created>
  <dcterms:modified xsi:type="dcterms:W3CDTF">2017-12-24T19:27:47Z</dcterms:modified>
</cp:coreProperties>
</file>